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71" r:id="rId11"/>
    <p:sldId id="272" r:id="rId12"/>
    <p:sldId id="275" r:id="rId13"/>
    <p:sldId id="273" r:id="rId14"/>
    <p:sldId id="274" r:id="rId15"/>
    <p:sldId id="266" r:id="rId16"/>
    <p:sldId id="267" r:id="rId17"/>
    <p:sldId id="268" r:id="rId18"/>
    <p:sldId id="269" r:id="rId19"/>
  </p:sldIdLst>
  <p:sldSz cx="9144000" cy="5143500" type="screen16x9"/>
  <p:notesSz cx="7010400" cy="9296400"/>
  <p:embeddedFontLst>
    <p:embeddedFont>
      <p:font typeface="Raleway" panose="020B0604020202020204" charset="0"/>
      <p:regular r:id="rId22"/>
      <p:bold r:id="rId23"/>
      <p:italic r:id="rId24"/>
      <p:boldItalic r:id="rId25"/>
    </p:embeddedFont>
    <p:embeddedFont>
      <p:font typeface="Lato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14" y="59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Three-year</a:t>
            </a:r>
            <a:r>
              <a:rPr lang="en-US" baseline="0"/>
              <a:t> trend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'Three-year trend'!$B$1</c:f>
              <c:strCache>
                <c:ptCount val="1"/>
                <c:pt idx="0">
                  <c:v>Reading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'Three-year trend'!$A$2:$A$4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'Three-year trend'!$B$2:$B$4</c:f>
              <c:numCache>
                <c:formatCode>0.00%</c:formatCode>
                <c:ptCount val="3"/>
                <c:pt idx="0">
                  <c:v>0.8</c:v>
                </c:pt>
                <c:pt idx="1">
                  <c:v>0.8</c:v>
                </c:pt>
                <c:pt idx="2">
                  <c:v>0.79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1E6-4557-88A8-6980D63D405D}"/>
            </c:ext>
          </c:extLst>
        </c:ser>
        <c:ser>
          <c:idx val="1"/>
          <c:order val="1"/>
          <c:tx>
            <c:strRef>
              <c:f>'Three-year trend'!$C$1</c:f>
              <c:strCache>
                <c:ptCount val="1"/>
                <c:pt idx="0">
                  <c:v>Writing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'Three-year trend'!$A$2:$A$4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'Three-year trend'!$C$2:$C$4</c:f>
              <c:numCache>
                <c:formatCode>0.00%</c:formatCode>
                <c:ptCount val="3"/>
                <c:pt idx="0">
                  <c:v>0.82</c:v>
                </c:pt>
                <c:pt idx="1">
                  <c:v>0.83</c:v>
                </c:pt>
                <c:pt idx="2">
                  <c:v>0.81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1E6-4557-88A8-6980D63D405D}"/>
            </c:ext>
          </c:extLst>
        </c:ser>
        <c:ser>
          <c:idx val="2"/>
          <c:order val="2"/>
          <c:tx>
            <c:strRef>
              <c:f>'Three-year trend'!$D$1</c:f>
              <c:strCache>
                <c:ptCount val="1"/>
                <c:pt idx="0">
                  <c:v>Math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'Three-year trend'!$A$2:$A$4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'Three-year trend'!$D$2:$D$4</c:f>
              <c:numCache>
                <c:formatCode>0.00%</c:formatCode>
                <c:ptCount val="3"/>
                <c:pt idx="0">
                  <c:v>0.78</c:v>
                </c:pt>
                <c:pt idx="1">
                  <c:v>0.77</c:v>
                </c:pt>
                <c:pt idx="2">
                  <c:v>0.76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1E6-4557-88A8-6980D63D405D}"/>
            </c:ext>
          </c:extLst>
        </c:ser>
        <c:ser>
          <c:idx val="3"/>
          <c:order val="3"/>
          <c:tx>
            <c:strRef>
              <c:f>'Three-year trend'!$E$1</c:f>
              <c:strCache>
                <c:ptCount val="1"/>
                <c:pt idx="0">
                  <c:v>Science 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'Three-year trend'!$A$2:$A$4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'Three-year trend'!$E$2:$E$4</c:f>
              <c:numCache>
                <c:formatCode>0.00%</c:formatCode>
                <c:ptCount val="3"/>
                <c:pt idx="0">
                  <c:v>0.82</c:v>
                </c:pt>
                <c:pt idx="1">
                  <c:v>0.82</c:v>
                </c:pt>
                <c:pt idx="2">
                  <c:v>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1E6-4557-88A8-6980D63D405D}"/>
            </c:ext>
          </c:extLst>
        </c:ser>
        <c:ser>
          <c:idx val="4"/>
          <c:order val="4"/>
          <c:tx>
            <c:strRef>
              <c:f>'Three-year trend'!$F$1</c:f>
              <c:strCache>
                <c:ptCount val="1"/>
                <c:pt idx="0">
                  <c:v>History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'Three-year trend'!$A$2:$A$4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'Three-year trend'!$F$2:$F$4</c:f>
              <c:numCache>
                <c:formatCode>0.00%</c:formatCode>
                <c:ptCount val="3"/>
                <c:pt idx="0">
                  <c:v>0.84</c:v>
                </c:pt>
                <c:pt idx="1">
                  <c:v>0.85</c:v>
                </c:pt>
                <c:pt idx="2">
                  <c:v>0.81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1E6-4557-88A8-6980D63D40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70444528"/>
        <c:axId val="470439280"/>
      </c:lineChart>
      <c:catAx>
        <c:axId val="47044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0439280"/>
        <c:crosses val="autoZero"/>
        <c:auto val="1"/>
        <c:lblAlgn val="ctr"/>
        <c:lblOffset val="100"/>
        <c:noMultiLvlLbl val="0"/>
      </c:catAx>
      <c:valAx>
        <c:axId val="470439280"/>
        <c:scaling>
          <c:orientation val="minMax"/>
          <c:max val="0.95000000000000007"/>
          <c:min val="0.55000000000000004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0444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 smtClean="0"/>
              <a:t>Reading/Writing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'Reading-Writing'!$A$2</c:f>
              <c:strCache>
                <c:ptCount val="1"/>
                <c:pt idx="0">
                  <c:v>ACPS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'Reading-Writing'!$B$1:$C$1</c:f>
              <c:strCache>
                <c:ptCount val="2"/>
                <c:pt idx="0">
                  <c:v>Reading</c:v>
                </c:pt>
                <c:pt idx="1">
                  <c:v>Writing</c:v>
                </c:pt>
              </c:strCache>
            </c:strRef>
          </c:cat>
          <c:val>
            <c:numRef>
              <c:f>'Reading-Writing'!$B$2:$C$2</c:f>
              <c:numCache>
                <c:formatCode>0.00%</c:formatCode>
                <c:ptCount val="2"/>
                <c:pt idx="0">
                  <c:v>0.79</c:v>
                </c:pt>
                <c:pt idx="1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EE-45BE-A177-34CD210A4173}"/>
            </c:ext>
          </c:extLst>
        </c:ser>
        <c:ser>
          <c:idx val="1"/>
          <c:order val="1"/>
          <c:tx>
            <c:strRef>
              <c:f>'Reading-Writing'!$A$3</c:f>
              <c:strCache>
                <c:ptCount val="1"/>
                <c:pt idx="0">
                  <c:v>State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'Reading-Writing'!$B$1:$C$1</c:f>
              <c:strCache>
                <c:ptCount val="2"/>
                <c:pt idx="0">
                  <c:v>Reading</c:v>
                </c:pt>
                <c:pt idx="1">
                  <c:v>Writing</c:v>
                </c:pt>
              </c:strCache>
            </c:strRef>
          </c:cat>
          <c:val>
            <c:numRef>
              <c:f>'Reading-Writing'!$B$3:$C$3</c:f>
              <c:numCache>
                <c:formatCode>0.00%</c:formatCode>
                <c:ptCount val="2"/>
                <c:pt idx="0">
                  <c:v>0.79</c:v>
                </c:pt>
                <c:pt idx="1">
                  <c:v>0.78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EE-45BE-A177-34CD210A4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56775832"/>
        <c:axId val="356772224"/>
      </c:barChart>
      <c:catAx>
        <c:axId val="356775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772224"/>
        <c:crosses val="autoZero"/>
        <c:auto val="1"/>
        <c:lblAlgn val="ctr"/>
        <c:lblOffset val="100"/>
        <c:noMultiLvlLbl val="0"/>
      </c:catAx>
      <c:valAx>
        <c:axId val="35677222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775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Math/Science</a:t>
            </a:r>
            <a:r>
              <a:rPr lang="en-US" baseline="0"/>
              <a:t>/History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'Math-Science-History'!$A$2</c:f>
              <c:strCache>
                <c:ptCount val="1"/>
                <c:pt idx="0">
                  <c:v>ACPS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'Math-Science-History'!$B$1:$D$1</c:f>
              <c:strCache>
                <c:ptCount val="3"/>
                <c:pt idx="0">
                  <c:v>Math</c:v>
                </c:pt>
                <c:pt idx="1">
                  <c:v>Science </c:v>
                </c:pt>
                <c:pt idx="2">
                  <c:v>History</c:v>
                </c:pt>
              </c:strCache>
            </c:strRef>
          </c:cat>
          <c:val>
            <c:numRef>
              <c:f>'Math-Science-History'!$B$2:$D$2</c:f>
              <c:numCache>
                <c:formatCode>0.00%</c:formatCode>
                <c:ptCount val="3"/>
                <c:pt idx="0">
                  <c:v>0.76</c:v>
                </c:pt>
                <c:pt idx="1">
                  <c:v>0.8</c:v>
                </c:pt>
                <c:pt idx="2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11-4C8A-8D82-AF90CBB0DC76}"/>
            </c:ext>
          </c:extLst>
        </c:ser>
        <c:ser>
          <c:idx val="1"/>
          <c:order val="1"/>
          <c:tx>
            <c:strRef>
              <c:f>'Math-Science-History'!$A$3</c:f>
              <c:strCache>
                <c:ptCount val="1"/>
                <c:pt idx="0">
                  <c:v>State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'Math-Science-History'!$B$1:$D$1</c:f>
              <c:strCache>
                <c:ptCount val="3"/>
                <c:pt idx="0">
                  <c:v>Math</c:v>
                </c:pt>
                <c:pt idx="1">
                  <c:v>Science </c:v>
                </c:pt>
                <c:pt idx="2">
                  <c:v>History</c:v>
                </c:pt>
              </c:strCache>
            </c:strRef>
          </c:cat>
          <c:val>
            <c:numRef>
              <c:f>'Math-Science-History'!$B$3:$D$3</c:f>
              <c:numCache>
                <c:formatCode>0.00%</c:formatCode>
                <c:ptCount val="3"/>
                <c:pt idx="0">
                  <c:v>0.78</c:v>
                </c:pt>
                <c:pt idx="1">
                  <c:v>0.81</c:v>
                </c:pt>
                <c:pt idx="2">
                  <c:v>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11-4C8A-8D82-AF90CBB0DC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72386736"/>
        <c:axId val="472388376"/>
      </c:barChart>
      <c:catAx>
        <c:axId val="472386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388376"/>
        <c:crosses val="autoZero"/>
        <c:auto val="1"/>
        <c:lblAlgn val="ctr"/>
        <c:lblOffset val="100"/>
        <c:noMultiLvlLbl val="0"/>
      </c:catAx>
      <c:valAx>
        <c:axId val="47238837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386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Reading</a:t>
            </a:r>
            <a:r>
              <a:rPr lang="en-US" baseline="0"/>
              <a:t> Achievement Gap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'Achievement Gap'!$B$1</c:f>
              <c:strCache>
                <c:ptCount val="1"/>
                <c:pt idx="0">
                  <c:v>White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'Achievement Gap'!$A$2:$A$4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'Achievement Gap'!$B$2:$B$4</c:f>
              <c:numCache>
                <c:formatCode>0.00%</c:formatCode>
                <c:ptCount val="3"/>
                <c:pt idx="0">
                  <c:v>0.87</c:v>
                </c:pt>
                <c:pt idx="1">
                  <c:v>0.87</c:v>
                </c:pt>
                <c:pt idx="2">
                  <c:v>0.87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062-407A-B562-E4F44A44C6B9}"/>
            </c:ext>
          </c:extLst>
        </c:ser>
        <c:ser>
          <c:idx val="1"/>
          <c:order val="1"/>
          <c:tx>
            <c:strRef>
              <c:f>'Achievement Gap'!$C$1</c:f>
              <c:strCache>
                <c:ptCount val="1"/>
                <c:pt idx="0">
                  <c:v>Black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'Achievement Gap'!$A$2:$A$4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'Achievement Gap'!$C$2:$C$4</c:f>
              <c:numCache>
                <c:formatCode>0.00%</c:formatCode>
                <c:ptCount val="3"/>
                <c:pt idx="0">
                  <c:v>0.54</c:v>
                </c:pt>
                <c:pt idx="1">
                  <c:v>0.51</c:v>
                </c:pt>
                <c:pt idx="2">
                  <c:v>0.55000000000000004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062-407A-B562-E4F44A44C6B9}"/>
            </c:ext>
          </c:extLst>
        </c:ser>
        <c:ser>
          <c:idx val="2"/>
          <c:order val="2"/>
          <c:tx>
            <c:strRef>
              <c:f>'Achievement Gap'!$D$1</c:f>
              <c:strCache>
                <c:ptCount val="1"/>
                <c:pt idx="0">
                  <c:v>Hispanic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'Achievement Gap'!$A$2:$A$4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'Achievement Gap'!$D$2:$D$4</c:f>
              <c:numCache>
                <c:formatCode>0.00%</c:formatCode>
                <c:ptCount val="3"/>
                <c:pt idx="0">
                  <c:v>0.59</c:v>
                </c:pt>
                <c:pt idx="1">
                  <c:v>0.57999999999999996</c:v>
                </c:pt>
                <c:pt idx="2">
                  <c:v>0.53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062-407A-B562-E4F44A44C6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9861656"/>
        <c:axId val="569863296"/>
      </c:lineChart>
      <c:catAx>
        <c:axId val="569861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9863296"/>
        <c:crosses val="autoZero"/>
        <c:auto val="1"/>
        <c:lblAlgn val="ctr"/>
        <c:lblOffset val="100"/>
        <c:noMultiLvlLbl val="0"/>
      </c:catAx>
      <c:valAx>
        <c:axId val="569863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9861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Math</a:t>
            </a:r>
            <a:r>
              <a:rPr lang="en-US" baseline="0"/>
              <a:t> Achievement Gap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'Achievement Gap'!$G$1</c:f>
              <c:strCache>
                <c:ptCount val="1"/>
                <c:pt idx="0">
                  <c:v>White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'Achievement Gap'!$F$2:$F$4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'Achievement Gap'!$G$2:$G$4</c:f>
              <c:numCache>
                <c:formatCode>0.00%</c:formatCode>
                <c:ptCount val="3"/>
                <c:pt idx="0">
                  <c:v>0.85</c:v>
                </c:pt>
                <c:pt idx="1">
                  <c:v>0.84</c:v>
                </c:pt>
                <c:pt idx="2">
                  <c:v>0.83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1B-4E93-A633-597BA65386D3}"/>
            </c:ext>
          </c:extLst>
        </c:ser>
        <c:ser>
          <c:idx val="1"/>
          <c:order val="1"/>
          <c:tx>
            <c:strRef>
              <c:f>'Achievement Gap'!$H$1</c:f>
              <c:strCache>
                <c:ptCount val="1"/>
                <c:pt idx="0">
                  <c:v>Black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'Achievement Gap'!$F$2:$F$4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'Achievement Gap'!$H$2:$H$4</c:f>
              <c:numCache>
                <c:formatCode>0.00%</c:formatCode>
                <c:ptCount val="3"/>
                <c:pt idx="0">
                  <c:v>0.53</c:v>
                </c:pt>
                <c:pt idx="1">
                  <c:v>0.51</c:v>
                </c:pt>
                <c:pt idx="2">
                  <c:v>0.52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1B-4E93-A633-597BA65386D3}"/>
            </c:ext>
          </c:extLst>
        </c:ser>
        <c:ser>
          <c:idx val="2"/>
          <c:order val="2"/>
          <c:tx>
            <c:strRef>
              <c:f>'Achievement Gap'!$I$1</c:f>
              <c:strCache>
                <c:ptCount val="1"/>
                <c:pt idx="0">
                  <c:v>Hispanic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'Achievement Gap'!$F$2:$F$4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'Achievement Gap'!$I$2:$I$4</c:f>
              <c:numCache>
                <c:formatCode>0.00%</c:formatCode>
                <c:ptCount val="3"/>
                <c:pt idx="0">
                  <c:v>0.62</c:v>
                </c:pt>
                <c:pt idx="1">
                  <c:v>0.62</c:v>
                </c:pt>
                <c:pt idx="2">
                  <c:v>0.57999999999999996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11B-4E93-A633-597BA65386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9850832"/>
        <c:axId val="569857064"/>
      </c:lineChart>
      <c:catAx>
        <c:axId val="569850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9857064"/>
        <c:crosses val="autoZero"/>
        <c:auto val="1"/>
        <c:lblAlgn val="ctr"/>
        <c:lblOffset val="100"/>
        <c:noMultiLvlLbl val="0"/>
      </c:catAx>
      <c:valAx>
        <c:axId val="56985706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9850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'Reading over time'!$H$1</c:f>
              <c:strCache>
                <c:ptCount val="1"/>
                <c:pt idx="0">
                  <c:v>Math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</a:ln>
              <a:effectLst/>
            </c:spPr>
            <c:trendlineType val="linear"/>
            <c:dispRSqr val="0"/>
            <c:dispEq val="0"/>
          </c:trendline>
          <c:cat>
            <c:strRef>
              <c:f>'Reading over time'!$G$2:$G$10</c:f>
              <c:strCache>
                <c:ptCount val="9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ALG I</c:v>
                </c:pt>
                <c:pt idx="7">
                  <c:v>GEO</c:v>
                </c:pt>
                <c:pt idx="8">
                  <c:v>ALG II</c:v>
                </c:pt>
              </c:strCache>
            </c:strRef>
          </c:cat>
          <c:val>
            <c:numRef>
              <c:f>'Reading over time'!$H$2:$H$10</c:f>
              <c:numCache>
                <c:formatCode>0.00%</c:formatCode>
                <c:ptCount val="9"/>
                <c:pt idx="0">
                  <c:v>0.68</c:v>
                </c:pt>
                <c:pt idx="1">
                  <c:v>0.78</c:v>
                </c:pt>
                <c:pt idx="2">
                  <c:v>0.76</c:v>
                </c:pt>
                <c:pt idx="3">
                  <c:v>0.79</c:v>
                </c:pt>
                <c:pt idx="4">
                  <c:v>0.77</c:v>
                </c:pt>
                <c:pt idx="5">
                  <c:v>0.59</c:v>
                </c:pt>
                <c:pt idx="6">
                  <c:v>0.85</c:v>
                </c:pt>
                <c:pt idx="7">
                  <c:v>0.74</c:v>
                </c:pt>
                <c:pt idx="8">
                  <c:v>0.78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B0-42B6-B907-058CC334E2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4381280"/>
        <c:axId val="534382264"/>
      </c:lineChart>
      <c:catAx>
        <c:axId val="534381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382264"/>
        <c:crosses val="autoZero"/>
        <c:auto val="1"/>
        <c:lblAlgn val="ctr"/>
        <c:lblOffset val="100"/>
        <c:noMultiLvlLbl val="0"/>
      </c:catAx>
      <c:valAx>
        <c:axId val="534382264"/>
        <c:scaling>
          <c:orientation val="minMax"/>
          <c:min val="0.55000000000000004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381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'Reading over time'!$B$1</c:f>
              <c:strCache>
                <c:ptCount val="1"/>
                <c:pt idx="0">
                  <c:v>Reading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</a:ln>
              <a:effectLst/>
            </c:spPr>
            <c:trendlineType val="linear"/>
            <c:dispRSqr val="0"/>
            <c:dispEq val="0"/>
          </c:trendline>
          <c:cat>
            <c:strRef>
              <c:f>'Reading over time'!$A$2:$A$8</c:f>
              <c:strCache>
                <c:ptCount val="7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EOC</c:v>
                </c:pt>
              </c:strCache>
            </c:strRef>
          </c:cat>
          <c:val>
            <c:numRef>
              <c:f>'Reading over time'!$B$2:$B$8</c:f>
              <c:numCache>
                <c:formatCode>0.00%</c:formatCode>
                <c:ptCount val="7"/>
                <c:pt idx="0">
                  <c:v>0.71</c:v>
                </c:pt>
                <c:pt idx="1">
                  <c:v>0.75</c:v>
                </c:pt>
                <c:pt idx="2">
                  <c:v>0.79</c:v>
                </c:pt>
                <c:pt idx="3">
                  <c:v>0.81</c:v>
                </c:pt>
                <c:pt idx="4">
                  <c:v>0.81</c:v>
                </c:pt>
                <c:pt idx="5">
                  <c:v>0.78</c:v>
                </c:pt>
                <c:pt idx="6">
                  <c:v>0.88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756-459D-8CDA-94936AE56E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9633224"/>
        <c:axId val="469636832"/>
      </c:lineChart>
      <c:catAx>
        <c:axId val="469633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9636832"/>
        <c:crosses val="autoZero"/>
        <c:auto val="1"/>
        <c:lblAlgn val="ctr"/>
        <c:lblOffset val="100"/>
        <c:noMultiLvlLbl val="0"/>
      </c:catAx>
      <c:valAx>
        <c:axId val="469636832"/>
        <c:scaling>
          <c:orientation val="minMax"/>
          <c:min val="0.55000000000000004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9633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 smtClean="0"/>
              <a:t>Diploma Type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'On-time grad-diploma type'!$B$1</c:f>
              <c:strCache>
                <c:ptCount val="1"/>
                <c:pt idx="0">
                  <c:v>Advanced Dipoma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'On-time grad-diploma type'!$A$2:$A$3</c:f>
              <c:strCache>
                <c:ptCount val="2"/>
                <c:pt idx="0">
                  <c:v>ACPS</c:v>
                </c:pt>
                <c:pt idx="1">
                  <c:v>State</c:v>
                </c:pt>
              </c:strCache>
            </c:strRef>
          </c:cat>
          <c:val>
            <c:numRef>
              <c:f>'On-time grad-diploma type'!$B$2:$B$3</c:f>
              <c:numCache>
                <c:formatCode>0.00%</c:formatCode>
                <c:ptCount val="2"/>
                <c:pt idx="0">
                  <c:v>0.63400000000000001</c:v>
                </c:pt>
                <c:pt idx="1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7B-4E52-AE66-C25B6A1FCA8E}"/>
            </c:ext>
          </c:extLst>
        </c:ser>
        <c:ser>
          <c:idx val="1"/>
          <c:order val="1"/>
          <c:tx>
            <c:strRef>
              <c:f>'On-time grad-diploma type'!$C$1</c:f>
              <c:strCache>
                <c:ptCount val="1"/>
                <c:pt idx="0">
                  <c:v>Standard Diploma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'On-time grad-diploma type'!$A$2:$A$3</c:f>
              <c:strCache>
                <c:ptCount val="2"/>
                <c:pt idx="0">
                  <c:v>ACPS</c:v>
                </c:pt>
                <c:pt idx="1">
                  <c:v>State</c:v>
                </c:pt>
              </c:strCache>
            </c:strRef>
          </c:cat>
          <c:val>
            <c:numRef>
              <c:f>'On-time grad-diploma type'!$C$2:$C$3</c:f>
              <c:numCache>
                <c:formatCode>0.00%</c:formatCode>
                <c:ptCount val="2"/>
                <c:pt idx="0">
                  <c:v>0.29399999999999998</c:v>
                </c:pt>
                <c:pt idx="1">
                  <c:v>0.39600000000000002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7B-4E52-AE66-C25B6A1FCA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31743440"/>
        <c:axId val="531749672"/>
      </c:barChart>
      <c:catAx>
        <c:axId val="53174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749672"/>
        <c:crosses val="autoZero"/>
        <c:auto val="1"/>
        <c:lblAlgn val="ctr"/>
        <c:lblOffset val="100"/>
        <c:noMultiLvlLbl val="0"/>
      </c:catAx>
      <c:valAx>
        <c:axId val="531749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743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 smtClean="0"/>
              <a:t>On-Time</a:t>
            </a:r>
            <a:r>
              <a:rPr lang="en-US" baseline="0" dirty="0" smtClean="0"/>
              <a:t> Graduation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'On-time grad-diploma type'!$E$2</c:f>
              <c:strCache>
                <c:ptCount val="1"/>
                <c:pt idx="0">
                  <c:v>ACPS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'On-time grad-diploma type'!$F$1:$H$1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'On-time grad-diploma type'!$F$2:$H$2</c:f>
              <c:numCache>
                <c:formatCode>0.00%</c:formatCode>
                <c:ptCount val="3"/>
                <c:pt idx="0">
                  <c:v>0.95199999999999996</c:v>
                </c:pt>
                <c:pt idx="1">
                  <c:v>0.94699999999999995</c:v>
                </c:pt>
                <c:pt idx="2">
                  <c:v>0.92700000000000005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59-4DFF-BA17-3DB20B928610}"/>
            </c:ext>
          </c:extLst>
        </c:ser>
        <c:ser>
          <c:idx val="1"/>
          <c:order val="1"/>
          <c:tx>
            <c:strRef>
              <c:f>'On-time grad-diploma type'!$E$3</c:f>
              <c:strCache>
                <c:ptCount val="1"/>
                <c:pt idx="0">
                  <c:v>State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'On-time grad-diploma type'!$F$1:$H$1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'On-time grad-diploma type'!$F$3:$H$3</c:f>
              <c:numCache>
                <c:formatCode>0.00%</c:formatCode>
                <c:ptCount val="3"/>
                <c:pt idx="0">
                  <c:v>0.91400000000000003</c:v>
                </c:pt>
                <c:pt idx="1">
                  <c:v>0.91200000000000003</c:v>
                </c:pt>
                <c:pt idx="2">
                  <c:v>0.91600000000000004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59-4DFF-BA17-3DB20B9286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77031592"/>
        <c:axId val="477034216"/>
      </c:barChart>
      <c:catAx>
        <c:axId val="477031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7034216"/>
        <c:crosses val="autoZero"/>
        <c:auto val="1"/>
        <c:lblAlgn val="ctr"/>
        <c:lblOffset val="100"/>
        <c:noMultiLvlLbl val="0"/>
      </c:catAx>
      <c:valAx>
        <c:axId val="47703421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7031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0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6FFC48-5A58-4E36-8ED0-297460C42CEB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F85638-DE64-4D9E-BFE3-02775D4E5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822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4511355791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4511355791_0_123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451135579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4511355791_0_11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4511355791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4511355791_0_12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4511355791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4511355791_2_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4511355791_2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4511355791_2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511355791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511355791_0_82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4511355791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4511355791_0_8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4511355791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4511355791_0_92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4511355791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4511355791_0_9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4511355791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4511355791_0_102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4511355791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4511355791_0_10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quality.virginia.gov/divisions/albemarle-county-public-schools#desktopTabs-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State of the Division Work Session</a:t>
            </a:r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October 25, 2018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Takeaways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Reading and Writing results are at or above the state average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46050" indent="0">
              <a:buNone/>
            </a:pPr>
            <a:endParaRPr lang="en-US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128141"/>
              </p:ext>
            </p:extLst>
          </p:nvPr>
        </p:nvGraphicFramePr>
        <p:xfrm>
          <a:off x="4503625" y="207887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913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Takeaways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Math, Science and History Results below the state average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46050" indent="0">
              <a:buNone/>
            </a:pP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0326440"/>
              </p:ext>
            </p:extLst>
          </p:nvPr>
        </p:nvGraphicFramePr>
        <p:xfrm>
          <a:off x="4408077" y="207887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355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Takeaways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9514266"/>
              </p:ext>
            </p:extLst>
          </p:nvPr>
        </p:nvGraphicFramePr>
        <p:xfrm>
          <a:off x="256309" y="2412424"/>
          <a:ext cx="4038600" cy="2187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4382794"/>
              </p:ext>
            </p:extLst>
          </p:nvPr>
        </p:nvGraphicFramePr>
        <p:xfrm>
          <a:off x="4724400" y="2412424"/>
          <a:ext cx="4038600" cy="2184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45127" y="1853850"/>
            <a:ext cx="7516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Our achievement gap persists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939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Takeaways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97361" y="1853850"/>
            <a:ext cx="7688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Our results tend to trend upwards through the years</a:t>
            </a: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6784594"/>
              </p:ext>
            </p:extLst>
          </p:nvPr>
        </p:nvGraphicFramePr>
        <p:xfrm>
          <a:off x="4641650" y="2421675"/>
          <a:ext cx="4211405" cy="2289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5281138"/>
              </p:ext>
            </p:extLst>
          </p:nvPr>
        </p:nvGraphicFramePr>
        <p:xfrm>
          <a:off x="362246" y="2421675"/>
          <a:ext cx="4211404" cy="2289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07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Takeaways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2816585"/>
              </p:ext>
            </p:extLst>
          </p:nvPr>
        </p:nvGraphicFramePr>
        <p:xfrm>
          <a:off x="484909" y="2668732"/>
          <a:ext cx="3699164" cy="207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38200" y="1853850"/>
            <a:ext cx="7654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Percentage of advanced </a:t>
            </a:r>
            <a:r>
              <a:rPr lang="en-US" dirty="0"/>
              <a:t>d</a:t>
            </a:r>
            <a:r>
              <a:rPr lang="en-US" dirty="0" smtClean="0"/>
              <a:t>iplomas and ACPS on-time graduation rate continues to outpace the state</a:t>
            </a:r>
            <a:endParaRPr lang="en-US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7864579"/>
              </p:ext>
            </p:extLst>
          </p:nvPr>
        </p:nvGraphicFramePr>
        <p:xfrm>
          <a:off x="4665518" y="2631627"/>
          <a:ext cx="3941618" cy="2113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1272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Examining our priorities</a:t>
            </a:r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Create a culture of high expectations for all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SOL trend data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Identify and remove practices that perpetuate the achievement gap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Equity Dashboard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Ensure that students identify and develop personal interests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School climate data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Central and School Staff</a:t>
            </a:r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Priority One--Mark Green, Kristen Williams, Chris Gilman, Jay Thomas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Priority Two--Kathryn Baylor, Maureen Jensen, India Haun, Michele Castner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Priority Three--Megan Wood, Chad Ratliff, Jamie Gellner, Jenn Sublette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Format</a:t>
            </a:r>
            <a:endParaRPr/>
          </a:p>
        </p:txBody>
      </p:sp>
      <p:sp>
        <p:nvSpPr>
          <p:cNvPr id="160" name="Google Shape;160;p25"/>
          <p:cNvSpPr txBox="1">
            <a:spLocks noGrp="1"/>
          </p:cNvSpPr>
          <p:nvPr>
            <p:ph type="body" idx="1"/>
          </p:nvPr>
        </p:nvSpPr>
        <p:spPr>
          <a:xfrm>
            <a:off x="729450" y="2064725"/>
            <a:ext cx="7688700" cy="4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Three rotations, 25 minutes each with a 5 minute transition break</a:t>
            </a:r>
            <a:endParaRPr/>
          </a:p>
        </p:txBody>
      </p:sp>
      <p:sp>
        <p:nvSpPr>
          <p:cNvPr id="161" name="Google Shape;161;p25"/>
          <p:cNvSpPr txBox="1"/>
          <p:nvPr/>
        </p:nvSpPr>
        <p:spPr>
          <a:xfrm>
            <a:off x="813625" y="2533425"/>
            <a:ext cx="2554200" cy="20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Group 1-</a:t>
            </a:r>
            <a:r>
              <a:rPr lang="en" dirty="0" smtClean="0"/>
              <a:t>-Room 246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Jonno Alcaro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Katrina Callsen</a:t>
            </a:r>
            <a:endParaRPr dirty="0"/>
          </a:p>
        </p:txBody>
      </p:sp>
      <p:sp>
        <p:nvSpPr>
          <p:cNvPr id="162" name="Google Shape;162;p25"/>
          <p:cNvSpPr txBox="1"/>
          <p:nvPr/>
        </p:nvSpPr>
        <p:spPr>
          <a:xfrm>
            <a:off x="3442275" y="2533425"/>
            <a:ext cx="2554200" cy="20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Group 2--Room </a:t>
            </a:r>
            <a:r>
              <a:rPr lang="en" dirty="0" smtClean="0"/>
              <a:t>241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Kate Acuff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Jason Buyaki</a:t>
            </a:r>
            <a:endParaRPr dirty="0"/>
          </a:p>
        </p:txBody>
      </p:sp>
      <p:sp>
        <p:nvSpPr>
          <p:cNvPr id="163" name="Google Shape;163;p25"/>
          <p:cNvSpPr txBox="1"/>
          <p:nvPr/>
        </p:nvSpPr>
        <p:spPr>
          <a:xfrm>
            <a:off x="6070925" y="2533425"/>
            <a:ext cx="2554200" cy="20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 3--Room </a:t>
            </a:r>
            <a:r>
              <a:rPr lang="en" smtClean="0"/>
              <a:t>320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Dave Oberg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Steve Koleszar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Graham Paige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Recap</a:t>
            </a:r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What are your key takeaways from the breakout sessions?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How might tonight’s discussion impact your thinking on the upcoming funding request</a:t>
            </a:r>
            <a:r>
              <a:rPr lang="en" sz="1800" dirty="0" smtClean="0"/>
              <a:t>?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 smtClean="0"/>
              <a:t>Is there other data you would like to have?</a:t>
            </a:r>
            <a:endParaRPr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Vision and Mission</a:t>
            </a:r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Vision--All learners believe in their power to embrace learning, to excel, and to own their future. </a:t>
            </a:r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Mission--The core purpose of Albemarle County Public Schools is to establish a community of learners and learning, through relationships, relevance and rigor, one student at a time.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Strategic Priorities</a:t>
            </a:r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/>
              <a:t>Create a culture of high expectations for all.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/>
              <a:t>Identify and remove practices that perpetuate the achievement gap.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/>
              <a:t>Ensure that students identify and develop personal interests.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Purpose</a:t>
            </a:r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 a work session format, examine and discuss three key data sets associated with our strategic priorities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Use the data and discussion to begin thinking about how this may impact your thoughts on the 2019-2020 funding request</a:t>
            </a:r>
            <a:endParaRPr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Format</a:t>
            </a:r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Overview of the VDOE School Quality Profile </a:t>
            </a:r>
            <a:r>
              <a:rPr lang="en" sz="1800" dirty="0" smtClean="0"/>
              <a:t>site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Small group breakout sessions on each strategic priority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Share thoughts and insights as a group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Identify any other data sources for follow up </a:t>
            </a:r>
            <a:r>
              <a:rPr lang="en" sz="1800" dirty="0" smtClean="0"/>
              <a:t>reporting</a:t>
            </a:r>
            <a:endParaRPr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Virginia School Quality Profile</a:t>
            </a:r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Most up to date information from the DOE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User-friendly, interactive site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Division and school level data</a:t>
            </a:r>
            <a:endParaRPr sz="1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Areas of Reporting</a:t>
            </a:r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Accreditation (schools only)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Snapshot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Assessments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Enrollment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College and Career Readiness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Finance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Learning Climate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Teacher Quality</a:t>
            </a:r>
            <a:endParaRPr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Division Report</a:t>
            </a:r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Albemarle County Public Schools’ Quality Profile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Takeaways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Overall SOL data for the all-students category has remained relatively unchanged over the past three years.</a:t>
            </a:r>
          </a:p>
          <a:p>
            <a:r>
              <a:rPr lang="en-US" dirty="0" smtClean="0"/>
              <a:t>During </a:t>
            </a:r>
            <a:r>
              <a:rPr lang="en-US" dirty="0"/>
              <a:t>that time, our total student population has increased by 173 students, while </a:t>
            </a:r>
            <a:r>
              <a:rPr lang="en-US"/>
              <a:t>our </a:t>
            </a:r>
            <a:r>
              <a:rPr lang="en-US" smtClean="0"/>
              <a:t>Students With </a:t>
            </a:r>
            <a:r>
              <a:rPr lang="en-US" dirty="0"/>
              <a:t>Disabilities and Economically Disadvantaged populations have increased by 194 and 262 students respectively.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46050" indent="0">
              <a:buNone/>
            </a:pPr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9965712"/>
              </p:ext>
            </p:extLst>
          </p:nvPr>
        </p:nvGraphicFramePr>
        <p:xfrm>
          <a:off x="4643604" y="2078875"/>
          <a:ext cx="3774246" cy="226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164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504</Words>
  <Application>Microsoft Office PowerPoint</Application>
  <PresentationFormat>On-screen Show (16:9)</PresentationFormat>
  <Paragraphs>81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Raleway</vt:lpstr>
      <vt:lpstr>Lato</vt:lpstr>
      <vt:lpstr>Arial</vt:lpstr>
      <vt:lpstr>Streamline</vt:lpstr>
      <vt:lpstr>State of the Division Work Session</vt:lpstr>
      <vt:lpstr>Vision and Mission</vt:lpstr>
      <vt:lpstr>Strategic Priorities</vt:lpstr>
      <vt:lpstr>Purpose</vt:lpstr>
      <vt:lpstr>Format</vt:lpstr>
      <vt:lpstr>Virginia School Quality Profile</vt:lpstr>
      <vt:lpstr>Areas of Reporting</vt:lpstr>
      <vt:lpstr>Division Report</vt:lpstr>
      <vt:lpstr>Key Takeaways</vt:lpstr>
      <vt:lpstr>Key Takeaways</vt:lpstr>
      <vt:lpstr>Key Takeaways</vt:lpstr>
      <vt:lpstr>Key Takeaways</vt:lpstr>
      <vt:lpstr>Key Takeaways</vt:lpstr>
      <vt:lpstr>Key Takeaways</vt:lpstr>
      <vt:lpstr>Examining our priorities</vt:lpstr>
      <vt:lpstr>Central and School Staff</vt:lpstr>
      <vt:lpstr>Format</vt:lpstr>
      <vt:lpstr>Recap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of the Division Work Session</dc:title>
  <dc:creator>Patrick McLaughlin</dc:creator>
  <cp:lastModifiedBy>Jennifer Johnston</cp:lastModifiedBy>
  <cp:revision>18</cp:revision>
  <cp:lastPrinted>2018-10-24T14:10:16Z</cp:lastPrinted>
  <dcterms:modified xsi:type="dcterms:W3CDTF">2018-10-25T19:16:26Z</dcterms:modified>
</cp:coreProperties>
</file>